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0" r:id="rId4"/>
    <p:sldId id="258" r:id="rId5"/>
    <p:sldId id="269" r:id="rId6"/>
    <p:sldId id="257" r:id="rId7"/>
    <p:sldId id="261" r:id="rId8"/>
    <p:sldId id="259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slide" Target="slide11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1.jpe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slide" Target="slide13.xml"/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4.png"/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" Target="slide14.xml"/><Relationship Id="rId8" Type="http://schemas.openxmlformats.org/officeDocument/2006/relationships/slide" Target="slide5.xml"/><Relationship Id="rId7" Type="http://schemas.openxmlformats.org/officeDocument/2006/relationships/slide" Target="slide6.xml"/><Relationship Id="rId6" Type="http://schemas.openxmlformats.org/officeDocument/2006/relationships/slide" Target="slide7.xml"/><Relationship Id="rId5" Type="http://schemas.openxmlformats.org/officeDocument/2006/relationships/slide" Target="slide3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slide" Target="slide10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1" Type="http://schemas.openxmlformats.org/officeDocument/2006/relationships/slideLayout" Target="../slideLayouts/slideLayout7.xml"/><Relationship Id="rId10" Type="http://schemas.openxmlformats.org/officeDocument/2006/relationships/slide" Target="slide4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jpe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jpeg"/><Relationship Id="rId8" Type="http://schemas.openxmlformats.org/officeDocument/2006/relationships/image" Target="../media/image19.jpeg"/><Relationship Id="rId7" Type="http://schemas.openxmlformats.org/officeDocument/2006/relationships/image" Target="../media/image18.jpeg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0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9" Type="http://schemas.openxmlformats.org/officeDocument/2006/relationships/image" Target="../media/image28.jpeg"/><Relationship Id="rId18" Type="http://schemas.openxmlformats.org/officeDocument/2006/relationships/image" Target="../media/image27.jpeg"/><Relationship Id="rId17" Type="http://schemas.openxmlformats.org/officeDocument/2006/relationships/image" Target="../media/image3.png"/><Relationship Id="rId16" Type="http://schemas.openxmlformats.org/officeDocument/2006/relationships/slide" Target="slide2.xml"/><Relationship Id="rId15" Type="http://schemas.openxmlformats.org/officeDocument/2006/relationships/image" Target="../media/image26.png"/><Relationship Id="rId14" Type="http://schemas.openxmlformats.org/officeDocument/2006/relationships/image" Target="../media/image25.jpeg"/><Relationship Id="rId13" Type="http://schemas.openxmlformats.org/officeDocument/2006/relationships/image" Target="../media/image24.png"/><Relationship Id="rId12" Type="http://schemas.openxmlformats.org/officeDocument/2006/relationships/image" Target="../media/image23.jpeg"/><Relationship Id="rId11" Type="http://schemas.openxmlformats.org/officeDocument/2006/relationships/image" Target="../media/image22.jpeg"/><Relationship Id="rId10" Type="http://schemas.openxmlformats.org/officeDocument/2006/relationships/image" Target="../media/image21.jpe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slide" Target="slide9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6" Type="http://schemas.openxmlformats.org/officeDocument/2006/relationships/slide" Target="slide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artinkin.net/uploads/posts/2021-01/1611235590_14-p-fon-dlya-prezentatsii-po-finansovoi-gramot-14.jpg"/>
          <p:cNvPicPr>
            <a:picLocks noChangeAspect="1" noChangeArrowheads="1"/>
          </p:cNvPicPr>
          <p:nvPr/>
        </p:nvPicPr>
        <p:blipFill>
          <a:blip r:embed="rId1" cstate="print"/>
          <a:srcRect l="33377" r="41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260648"/>
            <a:ext cx="8784976" cy="23069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Интерактивная дидактическая игра </a:t>
            </a:r>
            <a:endParaRPr lang="ru-RU" sz="3600" b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по финансовой грамотности для детей среднего дошкольного возраста</a:t>
            </a:r>
            <a:endParaRPr lang="ru-RU" sz="3600" b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«Дошкольник-финансист»</a:t>
            </a:r>
            <a:endParaRPr lang="ru-RU" sz="3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605" y="2744470"/>
            <a:ext cx="4392295" cy="1406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Шатихина О.В., воспитатель средней группы</a:t>
            </a:r>
            <a:endParaRPr 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Улыбка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7812360" y="6381328"/>
            <a:ext cx="1152128" cy="476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2" name="Picture 2" descr="https://allsoft.ru/upload/screenshots/b59/b59edab1365ff9fd3fa90bfbb92f899d.png"/>
          <p:cNvPicPr>
            <a:picLocks noChangeAspect="1" noChangeArrowheads="1"/>
          </p:cNvPicPr>
          <p:nvPr/>
        </p:nvPicPr>
        <p:blipFill>
          <a:blip r:embed="rId3" cstate="print"/>
          <a:srcRect l="37362" t="8348" r="9265" b="3166"/>
          <a:stretch>
            <a:fillRect/>
          </a:stretch>
        </p:blipFill>
        <p:spPr bwMode="auto">
          <a:xfrm>
            <a:off x="3707904" y="1124744"/>
            <a:ext cx="5217183" cy="4608512"/>
          </a:xfrm>
          <a:prstGeom prst="rect">
            <a:avLst/>
          </a:prstGeom>
          <a:noFill/>
        </p:spPr>
      </p:pic>
      <p:pic>
        <p:nvPicPr>
          <p:cNvPr id="25605" name="Picture 5" descr="C:\Users\ОЛЬГА\Searches\Desktop\png-transparent-shopping-cart-supermarket-supermarket-shopping-cart-coffee-shop-shopping-centre-shopping-mall.pn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683568" y="3933056"/>
            <a:ext cx="2489463" cy="2592288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20" y="908720"/>
          <a:ext cx="3168352" cy="15841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68352"/>
              </a:tblGrid>
              <a:tr h="15841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 тебя есть 10 рублей, что ты можешь купить? А если 20 рублей?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123728" y="0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«Финансовые задачи»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4578" name="Picture 2" descr="https://inobr.ru/upload/iblock/fde/fde92489046689dd46b95359ec44fb3a.jpg"/>
          <p:cNvPicPr>
            <a:picLocks noChangeAspect="1" noChangeArrowheads="1"/>
          </p:cNvPicPr>
          <p:nvPr/>
        </p:nvPicPr>
        <p:blipFill>
          <a:blip r:embed="rId2" cstate="print"/>
          <a:srcRect l="16200" t="36098" r="15761" b="34121"/>
          <a:stretch>
            <a:fillRect/>
          </a:stretch>
        </p:blipFill>
        <p:spPr bwMode="auto">
          <a:xfrm>
            <a:off x="395536" y="2852936"/>
            <a:ext cx="8554550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трелка вправо 4"/>
          <p:cNvSpPr/>
          <p:nvPr/>
        </p:nvSpPr>
        <p:spPr>
          <a:xfrm>
            <a:off x="7812360" y="6381328"/>
            <a:ext cx="1152128" cy="476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323528" y="188641"/>
            <a:ext cx="8640960" cy="2516743"/>
          </a:xfrm>
          <a:prstGeom prst="round2Same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anose="030F0702030302020204" pitchFamily="66" charset="0"/>
              </a:rPr>
              <a:t>Медвежонок в воскресенье на ярмарке продал 5 имбирных печений. С каждого печенья он зарабатывает по 2 монеты. Посчитай, сколько заработал медвежонок.</a:t>
            </a:r>
            <a:endParaRPr lang="ru-RU" sz="2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3554" name="Picture 2" descr="https://zelenogorsk.doukom.ru/upload/iblock/546/83/product_image_24083_1383811.png"/>
          <p:cNvPicPr>
            <a:picLocks noChangeAspect="1" noChangeArrowheads="1"/>
          </p:cNvPicPr>
          <p:nvPr/>
        </p:nvPicPr>
        <p:blipFill>
          <a:blip r:embed="rId2" cstate="print"/>
          <a:srcRect l="16726" t="17710" r="14403" b="27685"/>
          <a:stretch>
            <a:fillRect/>
          </a:stretch>
        </p:blipFill>
        <p:spPr bwMode="auto">
          <a:xfrm>
            <a:off x="179512" y="620688"/>
            <a:ext cx="8855037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6" name="Picture 4" descr="Линейка деревянная 15 см., артикул ЛД-15 - Стройград"/>
          <p:cNvPicPr>
            <a:picLocks noChangeAspect="1" noChangeArrowheads="1"/>
          </p:cNvPicPr>
          <p:nvPr/>
        </p:nvPicPr>
        <p:blipFill>
          <a:blip r:embed="rId3" cstate="print"/>
          <a:srcRect l="1890" t="42130" r="3611" b="46530"/>
          <a:stretch>
            <a:fillRect/>
          </a:stretch>
        </p:blipFill>
        <p:spPr bwMode="auto">
          <a:xfrm>
            <a:off x="1043608" y="5517232"/>
            <a:ext cx="6000667" cy="720080"/>
          </a:xfrm>
          <a:prstGeom prst="rect">
            <a:avLst/>
          </a:prstGeom>
          <a:noFill/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>
            <a:off x="7812360" y="6381328"/>
            <a:ext cx="1152128" cy="476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3" name="Picture 13" descr="https://xn----7sbcofbrsbh7a0afx.xn--80adxhks/assets/uploads/files/10/price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86805"/>
            <a:ext cx="971600" cy="971195"/>
          </a:xfrm>
          <a:prstGeom prst="rect">
            <a:avLst/>
          </a:prstGeom>
          <a:noFill/>
        </p:spPr>
      </p:pic>
      <p:pic>
        <p:nvPicPr>
          <p:cNvPr id="22530" name="Picture 2" descr="https://unitsys.ru/uts_files/images/article/1727/3273_extra_normal.png"/>
          <p:cNvPicPr>
            <a:picLocks noChangeAspect="1" noChangeArrowheads="1"/>
          </p:cNvPicPr>
          <p:nvPr/>
        </p:nvPicPr>
        <p:blipFill>
          <a:blip r:embed="rId4" cstate="print"/>
          <a:srcRect l="15789" t="17368" r="11579" b="22632"/>
          <a:stretch>
            <a:fillRect/>
          </a:stretch>
        </p:blipFill>
        <p:spPr bwMode="auto">
          <a:xfrm>
            <a:off x="252907" y="548680"/>
            <a:ext cx="8567565" cy="4718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36831" y="0"/>
            <a:ext cx="9144001" cy="6858000"/>
          </a:xfrm>
          <a:prstGeom prst="rect">
            <a:avLst/>
          </a:prstGeom>
          <a:noFill/>
        </p:spPr>
      </p:pic>
      <p:pic>
        <p:nvPicPr>
          <p:cNvPr id="3" name="Picture 13" descr="https://xn----7sbcofbrsbh7a0afx.xn--80adxhks/assets/uploads/files/10/price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86805"/>
            <a:ext cx="971600" cy="971195"/>
          </a:xfrm>
          <a:prstGeom prst="rect">
            <a:avLst/>
          </a:prstGeom>
          <a:noFill/>
        </p:spPr>
      </p:pic>
      <p:pic>
        <p:nvPicPr>
          <p:cNvPr id="21506" name="Picture 2" descr="https://fsd.multiurok.ru/html/2017/09/29/s_59ce46c365683/img6.jpg"/>
          <p:cNvPicPr>
            <a:picLocks noChangeAspect="1" noChangeArrowheads="1"/>
          </p:cNvPicPr>
          <p:nvPr/>
        </p:nvPicPr>
        <p:blipFill>
          <a:blip r:embed="rId4" cstate="print"/>
          <a:srcRect t="34923" b="25164"/>
          <a:stretch>
            <a:fillRect/>
          </a:stretch>
        </p:blipFill>
        <p:spPr bwMode="auto">
          <a:xfrm>
            <a:off x="251520" y="1052736"/>
            <a:ext cx="4824536" cy="1444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907704" y="188640"/>
            <a:ext cx="58326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«Финансовые ребусы»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1508" name="Picture 4" descr="https://cf2.ppt-online.org/files2/slide/y/yrhlzgYMqSpxX5FA1DBd7IGeEOKRNWj6n38PwHU0cQ/slide-11.jpg"/>
          <p:cNvPicPr>
            <a:picLocks noChangeAspect="1" noChangeArrowheads="1"/>
          </p:cNvPicPr>
          <p:nvPr/>
        </p:nvPicPr>
        <p:blipFill>
          <a:blip r:embed="rId5" cstate="print"/>
          <a:srcRect b="33246"/>
          <a:stretch>
            <a:fillRect/>
          </a:stretch>
        </p:blipFill>
        <p:spPr bwMode="auto">
          <a:xfrm>
            <a:off x="2555776" y="2708920"/>
            <a:ext cx="3456384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10" name="Picture 6" descr="https://phonoteka.org/uploads/posts/2021-05/1621344288_8-phonoteka_org-p-rebusi-fon-dlya-prezentatsii-8.jpg"/>
          <p:cNvPicPr>
            <a:picLocks noChangeAspect="1" noChangeArrowheads="1"/>
          </p:cNvPicPr>
          <p:nvPr/>
        </p:nvPicPr>
        <p:blipFill>
          <a:blip r:embed="rId6" cstate="print"/>
          <a:srcRect l="7531" t="31923" r="10000" b="25512"/>
          <a:stretch>
            <a:fillRect/>
          </a:stretch>
        </p:blipFill>
        <p:spPr bwMode="auto">
          <a:xfrm>
            <a:off x="3635896" y="4653136"/>
            <a:ext cx="5022557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3" name="Picture 13" descr="https://xn----7sbcofbrsbh7a0afx.xn--80adxhks/assets/uploads/files/10/price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2448272" cy="2447251"/>
          </a:xfrm>
          <a:prstGeom prst="rect">
            <a:avLst/>
          </a:prstGeom>
          <a:noFill/>
        </p:spPr>
      </p:pic>
      <p:pic>
        <p:nvPicPr>
          <p:cNvPr id="4" name="Picture 5" descr="C:\Users\ОЛЬГА\Searches\Desktop\finansovaya_gramotnost_blog.png.opdownloa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47505" y="3696791"/>
            <a:ext cx="2796495" cy="3161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3" descr="https://xn----7sbcofbrsbh7a0afx.xn--80adxhks/assets/uploads/files/10/pric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3" y="3501008"/>
            <a:ext cx="2376264" cy="2375273"/>
          </a:xfrm>
          <a:prstGeom prst="rect">
            <a:avLst/>
          </a:prstGeom>
          <a:noFill/>
        </p:spPr>
      </p:pic>
      <p:pic>
        <p:nvPicPr>
          <p:cNvPr id="6" name="Picture 13" descr="https://xn----7sbcofbrsbh7a0afx.xn--80adxhks/assets/uploads/files/10/pric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221088"/>
            <a:ext cx="2376264" cy="2375273"/>
          </a:xfrm>
          <a:prstGeom prst="rect">
            <a:avLst/>
          </a:prstGeom>
          <a:noFill/>
        </p:spPr>
      </p:pic>
      <p:pic>
        <p:nvPicPr>
          <p:cNvPr id="7" name="Picture 13" descr="https://xn----7sbcofbrsbh7a0afx.xn--80adxhks/assets/uploads/files/10/pric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196752"/>
            <a:ext cx="2448272" cy="2447251"/>
          </a:xfrm>
          <a:prstGeom prst="rect">
            <a:avLst/>
          </a:prstGeom>
          <a:noFill/>
        </p:spPr>
      </p:pic>
      <p:pic>
        <p:nvPicPr>
          <p:cNvPr id="8" name="Picture 13" descr="https://xn----7sbcofbrsbh7a0afx.xn--80adxhks/assets/uploads/files/10/pric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2232248" cy="223131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3528" y="188640"/>
            <a:ext cx="856895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На монету нажимай, задание выбирай!</a:t>
            </a:r>
            <a:endParaRPr lang="ru-RU" sz="4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1844824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«Доскажи </a:t>
            </a:r>
            <a:endParaRPr lang="ru-RU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словечко»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16016" y="1772816"/>
            <a:ext cx="2160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   Финансовые задачки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15616" y="4005064"/>
            <a:ext cx="2016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Финансовые вопросы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020272" y="1772817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«Четвертый лишний»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5013176"/>
            <a:ext cx="2016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Финансовые сказки</a:t>
            </a:r>
            <a:endParaRPr lang="ru-RU" sz="2400" dirty="0"/>
          </a:p>
        </p:txBody>
      </p:sp>
      <p:pic>
        <p:nvPicPr>
          <p:cNvPr id="15" name="Picture 13" descr="https://xn----7sbcofbrsbh7a0afx.xn--80adxhks/assets/uploads/files/10/price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628800"/>
            <a:ext cx="2232248" cy="2231317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627784" y="2204864"/>
            <a:ext cx="18001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Финансовые ребусы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0482" name="Picture 2" descr="https://ic.pics.livejournal.com/mikhaelis2009/81361900/883992/883992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692696"/>
            <a:ext cx="3244082" cy="1417281"/>
          </a:xfrm>
          <a:prstGeom prst="rect">
            <a:avLst/>
          </a:prstGeom>
          <a:noFill/>
        </p:spPr>
      </p:pic>
      <p:pic>
        <p:nvPicPr>
          <p:cNvPr id="20486" name="Picture 6" descr="Смартфон на белом фон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149080"/>
            <a:ext cx="2304256" cy="2304256"/>
          </a:xfrm>
          <a:prstGeom prst="rect">
            <a:avLst/>
          </a:prstGeom>
          <a:noFill/>
        </p:spPr>
      </p:pic>
      <p:pic>
        <p:nvPicPr>
          <p:cNvPr id="20490" name="Picture 10" descr="Книга на белом фон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5236380"/>
            <a:ext cx="1728192" cy="1621620"/>
          </a:xfrm>
          <a:prstGeom prst="rect">
            <a:avLst/>
          </a:prstGeom>
          <a:noFill/>
        </p:spPr>
      </p:pic>
      <p:pic>
        <p:nvPicPr>
          <p:cNvPr id="20492" name="Picture 12" descr="Фрукты на белом фон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509120"/>
            <a:ext cx="2760241" cy="1554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94" name="Picture 14" descr="https://catherineasquithgallery.com/uploads/posts/2021-02/1614545988_7-p-solntse-na-belom-fone-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3933056"/>
            <a:ext cx="1910780" cy="1872208"/>
          </a:xfrm>
          <a:prstGeom prst="rect">
            <a:avLst/>
          </a:prstGeom>
          <a:noFill/>
        </p:spPr>
      </p:pic>
      <p:sp>
        <p:nvSpPr>
          <p:cNvPr id="20496" name="AutoShape 16" descr="https://e7.pngegg.com/pngimages/637/194/png-clipart-goal-xchng-clock-time-management-animated-flash-sale-sign-angle-monochrome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20498" name="Picture 18" descr="https://e7.pngegg.com/pngimages/637/194/png-clipart-goal-xchng-clock-time-management-animated-flash-sale-sign-angle-monochrom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4077072"/>
            <a:ext cx="1309236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0" name="Picture 20" descr="https://abrakadabra.fun/uploads/posts/2022-01/1641850964_18-abrakadabra-fun-p-klipart-deti-na-prozrachnom-fone-2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2780928"/>
            <a:ext cx="2171375" cy="1804828"/>
          </a:xfrm>
          <a:prstGeom prst="rect">
            <a:avLst/>
          </a:prstGeom>
          <a:noFill/>
        </p:spPr>
      </p:pic>
      <p:pic>
        <p:nvPicPr>
          <p:cNvPr id="20502" name="Picture 22" descr="https://img2.freepng.ru/20190905/juu/transparent-toy-games-play-clip-art-5d70d214b8de12.413995701567674900757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2924944"/>
            <a:ext cx="2090554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179512" y="0"/>
            <a:ext cx="87849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Выбери предметы, которые можно купить за деньги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Стрелка вправо 16">
            <a:hlinkClick r:id="rId10" action="ppaction://hlinksldjump"/>
          </p:cNvPr>
          <p:cNvSpPr/>
          <p:nvPr/>
        </p:nvSpPr>
        <p:spPr>
          <a:xfrm>
            <a:off x="7812360" y="6381328"/>
            <a:ext cx="1152128" cy="476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0.25209 -0.398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11" dur="20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4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64 0.01736 L 0.09444 -0.4761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4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3982 L -0.18246 -0.4807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4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4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0" dur="1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05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1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3" dur="1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4" name="Picture 13" descr="https://xn----7sbcofbrsbh7a0afx.xn--80adxhks/assets/uploads/files/10/price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86805"/>
            <a:ext cx="971600" cy="971195"/>
          </a:xfrm>
          <a:prstGeom prst="rect">
            <a:avLst/>
          </a:prstGeom>
          <a:noFill/>
        </p:spPr>
      </p:pic>
      <p:pic>
        <p:nvPicPr>
          <p:cNvPr id="20482" name="Picture 2" descr="https://ic.pics.livejournal.com/mikhaelis2009/81361900/883992/883992_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692696"/>
            <a:ext cx="3244082" cy="1417281"/>
          </a:xfrm>
          <a:prstGeom prst="rect">
            <a:avLst/>
          </a:prstGeom>
          <a:noFill/>
        </p:spPr>
      </p:pic>
      <p:pic>
        <p:nvPicPr>
          <p:cNvPr id="20486" name="Picture 6" descr="Смартфон на белом фон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149080"/>
            <a:ext cx="2304256" cy="2304256"/>
          </a:xfrm>
          <a:prstGeom prst="rect">
            <a:avLst/>
          </a:prstGeom>
          <a:noFill/>
        </p:spPr>
      </p:pic>
      <p:pic>
        <p:nvPicPr>
          <p:cNvPr id="20490" name="Picture 10" descr="Книга на белом фон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5236380"/>
            <a:ext cx="1728192" cy="1621620"/>
          </a:xfrm>
          <a:prstGeom prst="rect">
            <a:avLst/>
          </a:prstGeom>
          <a:noFill/>
        </p:spPr>
      </p:pic>
      <p:pic>
        <p:nvPicPr>
          <p:cNvPr id="20492" name="Picture 12" descr="Фрукты на белом фон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5099346"/>
            <a:ext cx="2760241" cy="1554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94" name="Picture 14" descr="https://catherineasquithgallery.com/uploads/posts/2021-02/1614545988_7-p-solntse-na-belom-fone-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5976" y="3933056"/>
            <a:ext cx="1910780" cy="1872208"/>
          </a:xfrm>
          <a:prstGeom prst="rect">
            <a:avLst/>
          </a:prstGeom>
          <a:noFill/>
        </p:spPr>
      </p:pic>
      <p:sp>
        <p:nvSpPr>
          <p:cNvPr id="20496" name="AutoShape 16" descr="https://e7.pngegg.com/pngimages/637/194/png-clipart-goal-xchng-clock-time-management-animated-flash-sale-sign-angle-monochrome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20498" name="Picture 18" descr="https://e7.pngegg.com/pngimages/637/194/png-clipart-goal-xchng-clock-time-management-animated-flash-sale-sign-angle-monochrom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1760" y="3861048"/>
            <a:ext cx="1309236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0" name="Picture 20" descr="https://abrakadabra.fun/uploads/posts/2022-01/1641850964_18-abrakadabra-fun-p-klipart-deti-na-prozrachnom-fone-2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3429000"/>
            <a:ext cx="2171375" cy="180482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79512" y="0"/>
            <a:ext cx="87849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Выбери предметы, которые за деньги не купишь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Умножение 13"/>
          <p:cNvSpPr/>
          <p:nvPr/>
        </p:nvSpPr>
        <p:spPr>
          <a:xfrm>
            <a:off x="3851920" y="476672"/>
            <a:ext cx="1800200" cy="187220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4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4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5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6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4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22" dur="2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4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27" dur="2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32" dur="2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4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7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38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39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11" name="Picture 13" descr="https://xn----7sbcofbrsbh7a0afx.xn--80adxhks/assets/uploads/files/10/price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86805"/>
            <a:ext cx="971600" cy="971195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251520" y="692696"/>
            <a:ext cx="3744416" cy="25202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Эта резвая купчиха поступает очень лихо!</a:t>
            </a:r>
            <a:endParaRPr lang="ru-RU" dirty="0" smtClean="0"/>
          </a:p>
          <a:p>
            <a:r>
              <a:rPr lang="ru-RU" dirty="0" smtClean="0"/>
              <a:t>В телевизор залезает</a:t>
            </a:r>
            <a:endParaRPr lang="ru-RU" dirty="0" smtClean="0"/>
          </a:p>
          <a:p>
            <a:r>
              <a:rPr lang="ru-RU" dirty="0" smtClean="0"/>
              <a:t>И товары предлагает:</a:t>
            </a:r>
            <a:endParaRPr lang="ru-RU" dirty="0" smtClean="0"/>
          </a:p>
          <a:p>
            <a:r>
              <a:rPr lang="ru-RU" dirty="0" smtClean="0"/>
              <a:t>От компьютеров до хлама.</a:t>
            </a:r>
            <a:endParaRPr lang="ru-RU" dirty="0" smtClean="0"/>
          </a:p>
          <a:p>
            <a:r>
              <a:rPr lang="ru-RU" dirty="0" smtClean="0"/>
              <a:t>Имя у нее …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3563888" y="3284984"/>
            <a:ext cx="2160240" cy="165618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На товаре быть должна</a:t>
            </a:r>
            <a:endParaRPr lang="ru-RU" dirty="0" smtClean="0"/>
          </a:p>
          <a:p>
            <a:r>
              <a:rPr lang="ru-RU" dirty="0" smtClean="0"/>
              <a:t>Обязательно…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0"/>
            <a:ext cx="87849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«Доскажи словечко»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148064" y="1052736"/>
            <a:ext cx="3672408" cy="23042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Это крупный магазин,</a:t>
            </a:r>
            <a:endParaRPr lang="ru-RU" dirty="0" smtClean="0"/>
          </a:p>
          <a:p>
            <a:r>
              <a:rPr lang="ru-RU" dirty="0" smtClean="0"/>
              <a:t>У него не счесть витрин.</a:t>
            </a:r>
            <a:endParaRPr lang="ru-RU" dirty="0" smtClean="0"/>
          </a:p>
          <a:p>
            <a:r>
              <a:rPr lang="ru-RU" dirty="0" smtClean="0"/>
              <a:t>Всё найдётся на прилавке -</a:t>
            </a:r>
            <a:endParaRPr lang="ru-RU" dirty="0" smtClean="0"/>
          </a:p>
          <a:p>
            <a:r>
              <a:rPr lang="ru-RU" dirty="0" smtClean="0"/>
              <a:t>От одежды до булавки.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323528" y="3861048"/>
            <a:ext cx="3168352" cy="187220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Всё, что в жизни продаётся,</a:t>
            </a:r>
            <a:endParaRPr lang="ru-RU" dirty="0" smtClean="0"/>
          </a:p>
          <a:p>
            <a:r>
              <a:rPr lang="ru-RU" dirty="0" smtClean="0"/>
              <a:t>Одинаково зовётся:</a:t>
            </a:r>
            <a:endParaRPr lang="ru-RU" dirty="0" smtClean="0"/>
          </a:p>
          <a:p>
            <a:r>
              <a:rPr lang="ru-RU" dirty="0" smtClean="0"/>
              <a:t>И крупа, и самовар</a:t>
            </a:r>
            <a:endParaRPr lang="ru-RU" dirty="0" smtClean="0"/>
          </a:p>
          <a:p>
            <a:r>
              <a:rPr lang="ru-RU" dirty="0" smtClean="0"/>
              <a:t>Называется ...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23728" y="27809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5364088" y="5229200"/>
            <a:ext cx="3456384" cy="11795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За сметану, хлеб и сыр</a:t>
            </a:r>
            <a:endParaRPr lang="ru-RU" dirty="0" smtClean="0"/>
          </a:p>
          <a:p>
            <a:r>
              <a:rPr lang="ru-RU" dirty="0" smtClean="0"/>
              <a:t>В кассе чек пробьёт ...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59632" y="0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«Четвертый лишний»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692696"/>
          <a:ext cx="8856984" cy="583264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214246"/>
                <a:gridCol w="2214246"/>
                <a:gridCol w="2214246"/>
                <a:gridCol w="2214246"/>
              </a:tblGrid>
              <a:tr h="1458162"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581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5816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581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409" name="Picture 1" descr="C:\Users\ОЛЬГА\Searches\Desktop\0c4a778c183928ddc8a07cf4fb6894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836712"/>
            <a:ext cx="1224136" cy="1224136"/>
          </a:xfrm>
          <a:prstGeom prst="rect">
            <a:avLst/>
          </a:prstGeom>
          <a:noFill/>
        </p:spPr>
      </p:pic>
      <p:pic>
        <p:nvPicPr>
          <p:cNvPr id="17410" name="Picture 2" descr="C:\Users\ОЛЬГА\Searches\Desktop\россия_1.png"/>
          <p:cNvPicPr>
            <a:picLocks noChangeAspect="1" noChangeArrowheads="1"/>
          </p:cNvPicPr>
          <p:nvPr/>
        </p:nvPicPr>
        <p:blipFill>
          <a:blip r:embed="rId3" cstate="print"/>
          <a:srcRect t="23529" b="23530"/>
          <a:stretch>
            <a:fillRect/>
          </a:stretch>
        </p:blipFill>
        <p:spPr bwMode="auto">
          <a:xfrm>
            <a:off x="2339752" y="1124743"/>
            <a:ext cx="1872208" cy="867521"/>
          </a:xfrm>
          <a:prstGeom prst="rect">
            <a:avLst/>
          </a:prstGeom>
          <a:noFill/>
        </p:spPr>
      </p:pic>
      <p:pic>
        <p:nvPicPr>
          <p:cNvPr id="17411" name="Picture 3" descr="C:\Users\ОЛЬГА\Searches\Desktop\13024_usa_1_bio._dollar_2000_king_werbebn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980728"/>
            <a:ext cx="2116408" cy="936104"/>
          </a:xfrm>
          <a:prstGeom prst="rect">
            <a:avLst/>
          </a:prstGeom>
          <a:noFill/>
        </p:spPr>
      </p:pic>
      <p:pic>
        <p:nvPicPr>
          <p:cNvPr id="17412" name="Picture 4" descr="C:\Users\ОЛЬГА\Searches\Desktop\Banknote_5000_rubles_(1997)_bac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980728"/>
            <a:ext cx="2145796" cy="936104"/>
          </a:xfrm>
          <a:prstGeom prst="rect">
            <a:avLst/>
          </a:prstGeom>
          <a:noFill/>
        </p:spPr>
      </p:pic>
      <p:pic>
        <p:nvPicPr>
          <p:cNvPr id="17413" name="Picture 5" descr="C:\Users\ОЛЬГА\Searches\Desktop\банк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3645024"/>
            <a:ext cx="1368152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4" name="Picture 6" descr="C:\Users\ОЛЬГА\Searches\Desktop\св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3645024"/>
            <a:ext cx="1368152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5" name="Picture 7" descr="C:\Users\ОЛЬГА\Searches\Desktop\кружк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699030"/>
            <a:ext cx="1656184" cy="1242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7" name="Picture 9" descr="C:\Users\ОЛЬГА\Searches\Desktop\a4938ed18c097c14b9ee91d090c47413.jpg.opdownloa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280" y="3645024"/>
            <a:ext cx="1440160" cy="1440160"/>
          </a:xfrm>
          <a:prstGeom prst="rect">
            <a:avLst/>
          </a:prstGeom>
          <a:noFill/>
        </p:spPr>
      </p:pic>
      <p:pic>
        <p:nvPicPr>
          <p:cNvPr id="17418" name="Picture 10" descr="C:\Users\ОЛЬГА\Searches\Desktop\Аквапарк-в-Лужниках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512" y="2204864"/>
            <a:ext cx="1837352" cy="1224136"/>
          </a:xfrm>
          <a:prstGeom prst="rect">
            <a:avLst/>
          </a:prstGeom>
          <a:noFill/>
        </p:spPr>
      </p:pic>
      <p:pic>
        <p:nvPicPr>
          <p:cNvPr id="17419" name="Picture 11" descr="C:\Users\ОЛЬГА\Searches\Desktop\file134163796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71800" y="5157192"/>
            <a:ext cx="1080542" cy="1329764"/>
          </a:xfrm>
          <a:prstGeom prst="rect">
            <a:avLst/>
          </a:prstGeom>
          <a:noFill/>
        </p:spPr>
      </p:pic>
      <p:pic>
        <p:nvPicPr>
          <p:cNvPr id="17421" name="Picture 13" descr="C:\Users\ОЛЬГА\Searches\Desktop\f_YXZhdGFycy5tZHMueWFuZGV4Lm5ldC9nZXQtZGlzdHJpY3RzLzE1NDA4MTMvMmEwMDAwMDE2Y2FlN2E0NDM2OTJiNmFmZWMzYTc4ZWFiZmEyL29wdGltaXplP19faWQ9MTI5Mjk1.jpe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2276872"/>
            <a:ext cx="1836105" cy="1224136"/>
          </a:xfrm>
          <a:prstGeom prst="rect">
            <a:avLst/>
          </a:prstGeom>
          <a:noFill/>
        </p:spPr>
      </p:pic>
      <p:pic>
        <p:nvPicPr>
          <p:cNvPr id="17422" name="Picture 14" descr="C:\Users\ОЛЬГА\Searches\Desktop\bankomat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36296" y="5157192"/>
            <a:ext cx="1181313" cy="1296144"/>
          </a:xfrm>
          <a:prstGeom prst="rect">
            <a:avLst/>
          </a:prstGeom>
          <a:noFill/>
        </p:spPr>
      </p:pic>
      <p:pic>
        <p:nvPicPr>
          <p:cNvPr id="17423" name="Picture 15" descr="C:\Users\ОЛЬГА\Searches\Desktop\1560103562721.jpeg"/>
          <p:cNvPicPr>
            <a:picLocks noChangeAspect="1" noChangeArrowheads="1"/>
          </p:cNvPicPr>
          <p:nvPr/>
        </p:nvPicPr>
        <p:blipFill>
          <a:blip r:embed="rId14" cstate="print"/>
          <a:srcRect l="12690" t="9524" r="17512"/>
          <a:stretch>
            <a:fillRect/>
          </a:stretch>
        </p:blipFill>
        <p:spPr bwMode="auto">
          <a:xfrm>
            <a:off x="5076056" y="5085185"/>
            <a:ext cx="833777" cy="1440160"/>
          </a:xfrm>
          <a:prstGeom prst="rect">
            <a:avLst/>
          </a:prstGeom>
          <a:noFill/>
        </p:spPr>
      </p:pic>
      <p:pic>
        <p:nvPicPr>
          <p:cNvPr id="17424" name="Picture 16" descr="C:\Users\ОЛЬГА\Searches\Desktop\2486_1900_1900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27584" y="5157192"/>
            <a:ext cx="864096" cy="1361489"/>
          </a:xfrm>
          <a:prstGeom prst="rect">
            <a:avLst/>
          </a:prstGeom>
          <a:noFill/>
        </p:spPr>
      </p:pic>
      <p:pic>
        <p:nvPicPr>
          <p:cNvPr id="3" name="Picture 13" descr="https://xn----7sbcofbrsbh7a0afx.xn--80adxhks/assets/uploads/files/10/price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030761"/>
            <a:ext cx="827584" cy="827239"/>
          </a:xfrm>
          <a:prstGeom prst="rect">
            <a:avLst/>
          </a:prstGeom>
          <a:noFill/>
        </p:spPr>
      </p:pic>
      <p:pic>
        <p:nvPicPr>
          <p:cNvPr id="17425" name="Picture 17" descr="C:\Users\ОЛЬГА\Searches\Desktop\view07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483768" y="2276872"/>
            <a:ext cx="1728192" cy="1232366"/>
          </a:xfrm>
          <a:prstGeom prst="rect">
            <a:avLst/>
          </a:prstGeom>
          <a:noFill/>
        </p:spPr>
      </p:pic>
      <p:pic>
        <p:nvPicPr>
          <p:cNvPr id="17426" name="Picture 18" descr="C:\Users\ОЛЬГА\Searches\Desktop\магнит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804248" y="2276872"/>
            <a:ext cx="1872208" cy="1248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3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9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0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1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4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7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8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9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5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46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47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7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54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55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4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1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62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63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4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9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0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1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74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77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8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9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74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5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6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7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7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3" dur="2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0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7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99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00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74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6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0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0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7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1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16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764704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Что нашла Муха, когда пошла по полю в сказке «Муха-Цокотуха»?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0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«Финансовые сказки»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Picture 6" descr="Смартфон на белом фон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2304256" cy="2304256"/>
          </a:xfrm>
          <a:prstGeom prst="rect">
            <a:avLst/>
          </a:prstGeom>
          <a:noFill/>
        </p:spPr>
      </p:pic>
      <p:pic>
        <p:nvPicPr>
          <p:cNvPr id="7" name="Picture 10" descr="Книга на белом фон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437112"/>
            <a:ext cx="2378950" cy="2232248"/>
          </a:xfrm>
          <a:prstGeom prst="rect">
            <a:avLst/>
          </a:prstGeom>
          <a:noFill/>
        </p:spPr>
      </p:pic>
      <p:sp>
        <p:nvSpPr>
          <p:cNvPr id="19458" name="AutoShape 2" descr="Сапоги женские красные с прямоугольным носом осень весна больших и  маленьких размеров купить в интернет-магазине Sateg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9460" name="AutoShape 4" descr="Сапоги женские красные с прямоугольным носом осень весна больших и  маленьких размеров купить в интернет-магазине Sateg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9461" name="Picture 5" descr="C:\Users\ОЛЬГА\Searches\Desktop\png-transparent-red-wellington-boot-red-rain-boots-boots-accessories-shoe.png"/>
          <p:cNvPicPr>
            <a:picLocks noChangeAspect="1" noChangeArrowheads="1"/>
          </p:cNvPicPr>
          <p:nvPr/>
        </p:nvPicPr>
        <p:blipFill>
          <a:blip r:embed="rId4" cstate="print"/>
          <a:srcRect l="21265" t="13291" r="14938"/>
          <a:stretch>
            <a:fillRect/>
          </a:stretch>
        </p:blipFill>
        <p:spPr bwMode="auto">
          <a:xfrm>
            <a:off x="3995936" y="2204864"/>
            <a:ext cx="1907280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463" name="Picture 7" descr="https://www.deloks.ru/upload/iblock/f2d/3e6h8sip4sp9tjnoulj316zyzi74a25n/shokolad_portsionnyy_monety_v_banke_rubl_6g_120_sht_1_mai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293096"/>
            <a:ext cx="2181200" cy="2181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трелка вправо 11">
            <a:hlinkClick r:id="rId6" action="ppaction://hlinksldjump"/>
          </p:cNvPr>
          <p:cNvSpPr/>
          <p:nvPr/>
        </p:nvSpPr>
        <p:spPr>
          <a:xfrm>
            <a:off x="7812360" y="6381328"/>
            <a:ext cx="1152128" cy="476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2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3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4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4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7812360" y="6381328"/>
            <a:ext cx="1152128" cy="476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Назови сказку о волшебном олене, у которого было особенное копытце, с помощью которого можно добывать драгоценные камни.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6385" name="Picture 1" descr="C:\Users\ОЛЬГА\Searches\Desktop\diafilm-14.jpg"/>
          <p:cNvPicPr>
            <a:picLocks noChangeAspect="1" noChangeArrowheads="1"/>
          </p:cNvPicPr>
          <p:nvPr/>
        </p:nvPicPr>
        <p:blipFill>
          <a:blip r:embed="rId3" cstate="print"/>
          <a:srcRect r="12718" b="18213"/>
          <a:stretch>
            <a:fillRect/>
          </a:stretch>
        </p:blipFill>
        <p:spPr bwMode="auto">
          <a:xfrm>
            <a:off x="827584" y="1916832"/>
            <a:ext cx="2736304" cy="1921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6" name="Picture 2" descr="C:\Users\ОЛЬГА\Searches\Desktop\main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700808"/>
            <a:ext cx="2637766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7" name="Picture 3" descr="C:\Users\ОЛЬГА\Searches\Desktop\Volk-i-semero-kozlya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437112"/>
            <a:ext cx="3282729" cy="1846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4" descr="C:\Users\ОЛЬГА\Searches\Desktop\ae2d497f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4221088"/>
            <a:ext cx="2627784" cy="197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3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atherineasquithgallery.com/uploads/posts/2021-02/1613586161_86-p-fon-dlya-prezentatsii-dlya-studentov-92.png"/>
          <p:cNvPicPr>
            <a:picLocks noChangeAspect="1" noChangeArrowheads="1"/>
          </p:cNvPicPr>
          <p:nvPr/>
        </p:nvPicPr>
        <p:blipFill>
          <a:blip r:embed="rId1" cstate="print"/>
          <a:srcRect r="3281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0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Как зовут героя сказки, который закопал 5 золотых монет на Поле Чудес в Стране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Дураков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чтобы вырастить золотое дерево?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6" name="Picture 2" descr="Герои мультикалун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2977651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Picture 3" descr="C:\Users\ОЛЬГА\Searches\Desktop\бур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789040"/>
            <a:ext cx="2157586" cy="2820469"/>
          </a:xfrm>
          <a:prstGeom prst="rect">
            <a:avLst/>
          </a:prstGeom>
          <a:noFill/>
        </p:spPr>
      </p:pic>
      <p:pic>
        <p:nvPicPr>
          <p:cNvPr id="26631" name="Picture 7" descr="https://i.pinimg.com/736x/d5/9c/b9/d59cb951496608eeaed0ceae9170442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2780928"/>
            <a:ext cx="1501693" cy="29523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6635" name="AutoShape 11" descr="https://udoba.org/sites/default/files/h5p/content/2686/images/match-5f97057083c2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26637" name="Picture 13" descr="https://i.ytimg.com/vi/Y_F0Zh_QzUU/maxresdefault.jpg"/>
          <p:cNvPicPr>
            <a:picLocks noChangeAspect="1" noChangeArrowheads="1"/>
          </p:cNvPicPr>
          <p:nvPr/>
        </p:nvPicPr>
        <p:blipFill>
          <a:blip r:embed="rId5" cstate="print"/>
          <a:srcRect l="29146" r="30971"/>
          <a:stretch>
            <a:fillRect/>
          </a:stretch>
        </p:blipFill>
        <p:spPr bwMode="auto">
          <a:xfrm>
            <a:off x="4499992" y="1412776"/>
            <a:ext cx="1872208" cy="2640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3" descr="https://xn----7sbcofbrsbh7a0afx.xn--80adxhks/assets/uploads/files/10/pric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877272"/>
            <a:ext cx="827584" cy="827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66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66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6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6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1397</Words>
  <Application>WPS Presentation</Application>
  <PresentationFormat>Экран (4:3)</PresentationFormat>
  <Paragraphs>77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Arial</vt:lpstr>
      <vt:lpstr>SimSun</vt:lpstr>
      <vt:lpstr>Wingdings</vt:lpstr>
      <vt:lpstr>Times New Roman</vt:lpstr>
      <vt:lpstr>Comic Sans MS</vt:lpstr>
      <vt:lpstr>Calibri</vt:lpstr>
      <vt:lpstr>Microsoft YaHei</vt:lpstr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79001</cp:lastModifiedBy>
  <cp:revision>41</cp:revision>
  <dcterms:created xsi:type="dcterms:W3CDTF">2022-11-06T10:36:00Z</dcterms:created>
  <dcterms:modified xsi:type="dcterms:W3CDTF">2026-05-31T19:11:24Z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1049-12.1.0.25862</vt:lpwstr>
  </property>
  <property fmtid="{D5CDD505-2E9C-101B-9397-08002B2CF9AE}" pid="3" name="ICV">
    <vt:lpwstr>CAD93F6AE0AF4F6AA08065393BAC0E30_12</vt:lpwstr>
  </property>
</Properties>
</file>